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DC98-41E4-4480-9F6D-D85E56670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56CCC-4FEF-4018-B45D-B26322315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5DCDA-263A-4DC2-B300-48855184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F53D7-C3DC-406E-AA63-4C6C20F1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6A502-2552-42DA-974F-2CDA81C9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80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3A6A-333F-4096-9D69-C0FD2B71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6B286-D874-4229-9EDB-2AB4A8016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74886-6520-412C-994E-FA5B3DD1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9955-386C-4CB5-AF03-0CFABEEF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B908-624D-4763-B667-0D2A755D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74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2C22F-6850-46BC-99FA-273B1C346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AD0CF-05BD-4EBF-873D-62F6EDF35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2A15-B51A-456A-9462-301F62E2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EA833-FEE4-4EC5-A1A0-7B55D00A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046B-3773-4BC1-ABEE-2E1217F1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08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567938"/>
            <a:ext cx="11152504" cy="290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502498"/>
            <a:ext cx="11155664" cy="536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B943-1B79-45A3-9C7A-C9DF88C8FF21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" y="6459785"/>
            <a:ext cx="1097280" cy="365125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2314" y="6567938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79687" y="6559728"/>
            <a:ext cx="289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</a:rPr>
              <a:t>Your partner in productivity Improvement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1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2318-4D97-41FA-B894-5E2F944C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2284E-7F45-4972-88CA-5927E1258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CD411-71C6-4D36-980E-D207A34B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F0AD-5E5D-4D55-870E-E47A1F30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47A81-3C4B-4B9A-AA1C-A90A8E32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11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2A6F-E8A9-44B6-97E1-ACD46339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43BD8-F065-4AE0-A8AD-070D4A44A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16BC-47CB-43C6-B854-CC964CD5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535D9-F286-43C8-9335-0BCC5069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272EC-93D7-4CFA-91FC-1D43D7F0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61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8BA5-10EE-41D8-A133-07098CC1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224E-903F-4C98-A9A7-2FDF2539F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E99A8-4015-4BCF-9354-BD89F580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5CFE6-1EEE-4D4D-89D1-96C068CC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27463-DEE5-4BA9-9A52-32030517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38EF9-B238-4CC2-B3A0-C87277C4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7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1D9C-1CAF-4A39-B6B0-16651D41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AE345-2EED-4F3E-A7B2-49039D6C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CC6AD-0CB2-4D3C-8FE2-D330C9E7C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4B958-BECB-440C-8456-C90A0AE6E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01DC9-2055-4AFF-A8A7-DC99CA505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5BF5E-88A0-4AF2-A265-09B62FDE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0E3CC-A58C-4787-870B-CE323199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527977-11FB-4CC1-84E5-A7393AB2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31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7E10-4988-4BBB-9B12-BDB52BCE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1F467-5EFE-48AA-AADE-B826A0AE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CC1DA-EF72-4F59-BF8D-3925D6C0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EEC0B-A4F9-4210-BEA8-5D4D0575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25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E2A8B-F53E-4035-9A0F-299EF3A8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4F26D-AC6F-4DE7-99F4-8143C6AC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0B26F-5F7D-4491-B075-5A408141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15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DE5D-A9EB-4898-A4A1-D078F255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72568-6528-484A-A03D-B8935748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0E4B5-2A1E-40B7-85AE-CDE24F444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4CF8F-167A-49D0-B39F-EB0E7831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408BA-5755-4774-B1EC-59C1A37B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DDA7F-E1C9-4032-9E5B-5B5A2E78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77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8AD8-F122-48DF-B2AB-6CAB6539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21F64-57A8-46B4-A7A0-74FAF2291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DF22C-1EF9-4A85-917D-A6B4CA8C7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56275-FE5D-4B5F-81DB-502EBF4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2DA26-9916-4847-B2EE-CC782009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21514-D312-43F2-A431-F757E47F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9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48024-E3B8-4772-B9D9-AFD1B284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774AE-1714-4B38-B1C0-123689F2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9E4C-2FBE-4406-8E2B-645D4CACB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C34C-669F-43CF-A64E-A8B89BCFA34B}" type="datetimeFigureOut">
              <a:rPr lang="en-IN" smtClean="0"/>
              <a:t>02-03-2023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DDB86-DFBC-4B0E-842D-B1B55D773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E921-3165-4465-97F7-E1CD4FD7B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F980-56C7-4387-A1E2-81827F080D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72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998690" y="1114195"/>
            <a:ext cx="3888515" cy="1202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0954" y="4541197"/>
            <a:ext cx="3650094" cy="17515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5749" y="174567"/>
            <a:ext cx="11601457" cy="390698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Simulation of a Door Assembly Line for a Leading Vehicle Manufacturer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51" y="1114195"/>
            <a:ext cx="7635296" cy="1202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 leading global automotive company wanted to improve its operations, setup optimum number of carriers in its Door assembly area to meet its increased production target.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752" y="639001"/>
            <a:ext cx="11601454" cy="296874"/>
            <a:chOff x="285749" y="639001"/>
            <a:chExt cx="8877875" cy="296874"/>
          </a:xfrm>
        </p:grpSpPr>
        <p:sp>
          <p:nvSpPr>
            <p:cNvPr id="8" name="Rounded Rectangle 7"/>
            <p:cNvSpPr/>
            <p:nvPr/>
          </p:nvSpPr>
          <p:spPr>
            <a:xfrm>
              <a:off x="285749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Automobile Industry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90880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AutoMOD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96011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Bottleneck Analysis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01142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Buffer Analysis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06273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Carrier Analysis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5749" y="2407601"/>
            <a:ext cx="3889086" cy="20479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Client’s Challenge</a:t>
            </a:r>
          </a:p>
          <a:p>
            <a:endParaRPr lang="en-US" sz="500" u="sng" dirty="0">
              <a:solidFill>
                <a:schemeClr val="tx1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Identify and alleviate bottlenecks in the system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Recommend ideal number of door hangers, buffer sizes and other operational changes to achieve target production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747" y="4546388"/>
            <a:ext cx="3889087" cy="17463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PMI’s Approach</a:t>
            </a:r>
            <a:endParaRPr lang="en-US" sz="1100" u="sng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We modeled the detailed door lines and main lines in AutoMOD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System throughput, time-in-state graphs, number of vehicles in the system were tracked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98691" y="2402410"/>
            <a:ext cx="3888514" cy="38903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Findings &amp; Recommendations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We found that there was loss in production due to downtimes, particularly whenever a specific model type arrived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Recommended addition of a mezzanine buffer just before an unloading station which proved to eliminate blockages caused during downtimes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Due to a routing constraint, a vehicle required 3 minutes of travel time which lead to loss in throughput</a:t>
            </a:r>
            <a:endParaRPr lang="en-US" sz="1200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Recommended two more cross transfers to be added in the system before the unloading station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4270953" y="2402411"/>
            <a:ext cx="3650094" cy="20531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&lt;Video&gt;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2187" t="2718" r="4104" b="5524"/>
          <a:stretch/>
        </p:blipFill>
        <p:spPr>
          <a:xfrm>
            <a:off x="4395786" y="5016287"/>
            <a:ext cx="3400425" cy="10763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70953" y="4548405"/>
            <a:ext cx="3650093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Recommended Layout with Mezzanine Buffer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3249" y="1174348"/>
            <a:ext cx="2012301" cy="10822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5715" y="1174348"/>
            <a:ext cx="1569906" cy="1082299"/>
          </a:xfrm>
          <a:prstGeom prst="rect">
            <a:avLst/>
          </a:prstGeom>
        </p:spPr>
      </p:pic>
      <p:pic>
        <p:nvPicPr>
          <p:cNvPr id="30" name="My Movie Rev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2962" t="9688" r="16473" b="9302"/>
          <a:stretch>
            <a:fillRect/>
          </a:stretch>
        </p:blipFill>
        <p:spPr>
          <a:xfrm>
            <a:off x="4319874" y="2439928"/>
            <a:ext cx="3557301" cy="1970982"/>
          </a:xfrm>
          <a:prstGeom prst="rect">
            <a:avLst/>
          </a:prstGeom>
        </p:spPr>
      </p:pic>
      <p:sp>
        <p:nvSpPr>
          <p:cNvPr id="24" name="Rectangle 23"/>
          <p:cNvSpPr>
            <a:spLocks noChangeAspect="1"/>
          </p:cNvSpPr>
          <p:nvPr/>
        </p:nvSpPr>
        <p:spPr>
          <a:xfrm>
            <a:off x="7044421" y="2539326"/>
            <a:ext cx="772386" cy="326406"/>
          </a:xfrm>
          <a:prstGeom prst="rect">
            <a:avLst/>
          </a:prstGeom>
          <a:blipFill dpi="0" rotWithShape="1">
            <a:blip r:embed="rId11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de 14 Rev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2"/>
          <a:srcRect l="11829" t="25460" r="4259" b="27913"/>
          <a:stretch/>
        </p:blipFill>
        <p:spPr>
          <a:xfrm>
            <a:off x="8341519" y="1385888"/>
            <a:ext cx="1697831" cy="595312"/>
          </a:xfrm>
          <a:prstGeom prst="rect">
            <a:avLst/>
          </a:prstGeom>
          <a:ln w="190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4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Widescreen</PresentationFormat>
  <Paragraphs>23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Milind Bawankar</dc:creator>
  <cp:lastModifiedBy>Milind Bawankar</cp:lastModifiedBy>
  <cp:revision>1</cp:revision>
  <dcterms:created xsi:type="dcterms:W3CDTF">2023-03-02T06:15:26Z</dcterms:created>
  <dcterms:modified xsi:type="dcterms:W3CDTF">2023-03-02T06:15:56Z</dcterms:modified>
</cp:coreProperties>
</file>