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8"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780"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A9CF2-404C-4CCE-B941-C0F3401F1B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5F05D6F9-E2A2-466B-A4EB-23C389E1E77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3C2A9F27-C090-488D-B876-C2492F802815}"/>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5" name="Footer Placeholder 4">
            <a:extLst>
              <a:ext uri="{FF2B5EF4-FFF2-40B4-BE49-F238E27FC236}">
                <a16:creationId xmlns:a16="http://schemas.microsoft.com/office/drawing/2014/main" id="{0C52736E-BA80-48D0-B7BB-AD3A595E6BB4}"/>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E831E57E-ED33-4987-B109-3E3616937C14}"/>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264783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FF21E-4778-4BF5-9D12-7234BB0865B1}"/>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F1D166DF-E4A8-499A-8BB3-521E119B2AF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D52DFE22-4A69-48FC-ACFC-63C92632F93F}"/>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5" name="Footer Placeholder 4">
            <a:extLst>
              <a:ext uri="{FF2B5EF4-FFF2-40B4-BE49-F238E27FC236}">
                <a16:creationId xmlns:a16="http://schemas.microsoft.com/office/drawing/2014/main" id="{34866D8F-31B5-49EA-AD24-6B04285471B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CC032DCF-AB1D-4431-BC35-0E3CCFF63DC5}"/>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16724720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708696-2976-4803-910A-E07EAF61FE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1884B8B7-22DF-40C1-80DF-26BA890C1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CB721D0B-7D9A-497C-8193-5EBF9C589B6A}"/>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5" name="Footer Placeholder 4">
            <a:extLst>
              <a:ext uri="{FF2B5EF4-FFF2-40B4-BE49-F238E27FC236}">
                <a16:creationId xmlns:a16="http://schemas.microsoft.com/office/drawing/2014/main" id="{B72A4286-D772-4E6B-AEB4-2DCCC1BF1007}"/>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B8B77B94-80A5-43E1-835E-855891715887}"/>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417890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5" name="Rectangle 4"/>
          <p:cNvSpPr/>
          <p:nvPr/>
        </p:nvSpPr>
        <p:spPr>
          <a:xfrm>
            <a:off x="3176" y="6567938"/>
            <a:ext cx="11152504" cy="29006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6" y="6502498"/>
            <a:ext cx="11155664" cy="53623"/>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727DB943-1B79-45A3-9C7A-C9DF88C8FF21}" type="datetime1">
              <a:rPr lang="en-US" smtClean="0"/>
              <a:t>3/8/2023</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a:xfrm>
            <a:off x="1" y="6459785"/>
            <a:ext cx="1097280" cy="365125"/>
          </a:xfrm>
          <a:prstGeom prst="rect">
            <a:avLst/>
          </a:prstGeom>
        </p:spPr>
        <p:txBody>
          <a:bodyPr anchor="b"/>
          <a:lstStyle>
            <a:lvl1pPr algn="l">
              <a:defRPr/>
            </a:lvl1pPr>
          </a:lstStyle>
          <a:p>
            <a:fld id="{D57F1E4F-1CFF-5643-939E-217C01CDF565}" type="slidenum">
              <a:rPr lang="en-US" smtClean="0"/>
              <a:pPr/>
              <a:t>‹#›</a:t>
            </a:fld>
            <a:endParaRPr lang="en-US" dirty="0"/>
          </a:p>
        </p:txBody>
      </p:sp>
      <p:pic>
        <p:nvPicPr>
          <p:cNvPr id="10" name="Picture 9"/>
          <p:cNvPicPr>
            <a:picLocks noChangeAspect="1"/>
          </p:cNvPicPr>
          <p:nvPr userDrawn="1"/>
        </p:nvPicPr>
        <p:blipFill>
          <a:blip r:embed="rId2" cstate="print"/>
          <a:srcRect/>
          <a:stretch>
            <a:fillRect/>
          </a:stretch>
        </p:blipFill>
        <p:spPr bwMode="auto">
          <a:xfrm>
            <a:off x="11272314" y="6567938"/>
            <a:ext cx="762000" cy="273050"/>
          </a:xfrm>
          <a:prstGeom prst="rect">
            <a:avLst/>
          </a:prstGeom>
          <a:noFill/>
          <a:ln w="9525">
            <a:noFill/>
            <a:miter lim="800000"/>
            <a:headEnd/>
            <a:tailEnd/>
          </a:ln>
        </p:spPr>
      </p:pic>
      <p:sp>
        <p:nvSpPr>
          <p:cNvPr id="11" name="TextBox 10"/>
          <p:cNvSpPr txBox="1"/>
          <p:nvPr userDrawn="1"/>
        </p:nvSpPr>
        <p:spPr>
          <a:xfrm>
            <a:off x="4679687" y="6559728"/>
            <a:ext cx="2893586" cy="276999"/>
          </a:xfrm>
          <a:prstGeom prst="rect">
            <a:avLst/>
          </a:prstGeom>
          <a:noFill/>
        </p:spPr>
        <p:txBody>
          <a:bodyPr wrap="square" rtlCol="0">
            <a:spAutoFit/>
          </a:bodyPr>
          <a:lstStyle/>
          <a:p>
            <a:r>
              <a:rPr lang="en-US" sz="1200" b="1" i="1" dirty="0">
                <a:solidFill>
                  <a:schemeClr val="bg2"/>
                </a:solidFill>
              </a:rPr>
              <a:t>Your partner in productivity Improvement </a:t>
            </a:r>
          </a:p>
        </p:txBody>
      </p:sp>
      <p:sp>
        <p:nvSpPr>
          <p:cNvPr id="12" name="Title 1"/>
          <p:cNvSpPr>
            <a:spLocks noGrp="1"/>
          </p:cNvSpPr>
          <p:nvPr>
            <p:ph type="title"/>
          </p:nvPr>
        </p:nvSpPr>
        <p:spPr>
          <a:xfrm>
            <a:off x="1097280" y="286603"/>
            <a:ext cx="10058400" cy="1450757"/>
          </a:xfrm>
        </p:spPr>
        <p:txBody>
          <a:bodyPr/>
          <a:lstStyle/>
          <a:p>
            <a:r>
              <a:rPr lang="en-US"/>
              <a:t>Click to edit Master title style</a:t>
            </a:r>
            <a:endParaRPr lang="en-US" dirty="0"/>
          </a:p>
        </p:txBody>
      </p:sp>
    </p:spTree>
    <p:extLst>
      <p:ext uri="{BB962C8B-B14F-4D97-AF65-F5344CB8AC3E}">
        <p14:creationId xmlns:p14="http://schemas.microsoft.com/office/powerpoint/2010/main" val="5804102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57568-0950-4F95-8ABF-6D6BD09E6EB9}"/>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6491A130-E8A6-4C5C-BD3F-B7664CCFA7C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FD99E997-140D-4C7A-88C0-1F77E3CC47D1}"/>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5" name="Footer Placeholder 4">
            <a:extLst>
              <a:ext uri="{FF2B5EF4-FFF2-40B4-BE49-F238E27FC236}">
                <a16:creationId xmlns:a16="http://schemas.microsoft.com/office/drawing/2014/main" id="{00A8E36B-0991-476D-9644-5EC0A100818C}"/>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5DF6F98-8B03-4828-BD13-45C19F54A79E}"/>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3428937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7FE56-76BC-4B03-A5F1-16C162BCA1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EFCC5AF8-33C1-4BC7-98C8-D9E284EE5FF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824218E-8C7B-4F85-B5D4-9D20E0EDA563}"/>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5" name="Footer Placeholder 4">
            <a:extLst>
              <a:ext uri="{FF2B5EF4-FFF2-40B4-BE49-F238E27FC236}">
                <a16:creationId xmlns:a16="http://schemas.microsoft.com/office/drawing/2014/main" id="{0E6C8CAD-5F3F-417C-99D6-292ECC715D8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D1B4911A-610D-41F7-98C1-0406AFF26515}"/>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150015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BC71C-096F-42E2-98B0-3AC3C03B090C}"/>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A27106C9-9B8A-4F2D-A1B0-2E31E1E25F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FF41B7C-A95F-4B7E-8693-236495EEB8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B96A80F4-5965-4F48-8FEA-007AC6938129}"/>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6" name="Footer Placeholder 5">
            <a:extLst>
              <a:ext uri="{FF2B5EF4-FFF2-40B4-BE49-F238E27FC236}">
                <a16:creationId xmlns:a16="http://schemas.microsoft.com/office/drawing/2014/main" id="{C5933E54-3C0E-4A29-AD52-8968C50C144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33B0D119-6AC1-48A4-B116-2743BFC36ADA}"/>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2779349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FA5872-B85A-4F8A-8A95-98BC6F18FFD0}"/>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D2518FEA-0C3F-402D-8BDA-5A49A0EC47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C2B185B-0366-4A7E-8CF9-8E55CE524FB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5CE4B3F2-7D78-4B0E-B721-486C4A70F1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C4449C9-790B-4FDC-ABDC-33E8841B33F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4C45291-7539-49EE-BE25-25A4EB870642}"/>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8" name="Footer Placeholder 7">
            <a:extLst>
              <a:ext uri="{FF2B5EF4-FFF2-40B4-BE49-F238E27FC236}">
                <a16:creationId xmlns:a16="http://schemas.microsoft.com/office/drawing/2014/main" id="{C964A4D3-1B4E-4A54-8EB9-32586F01DDAF}"/>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A1AA515F-B80A-4BBE-9521-241C3D08A203}"/>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8245586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008E0-EF32-40BC-8CBE-E811B7076647}"/>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EE410B75-0FF4-407E-988C-77FFDDA866DE}"/>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4" name="Footer Placeholder 3">
            <a:extLst>
              <a:ext uri="{FF2B5EF4-FFF2-40B4-BE49-F238E27FC236}">
                <a16:creationId xmlns:a16="http://schemas.microsoft.com/office/drawing/2014/main" id="{75199B4F-8341-4AA6-9BD4-D212D42F5328}"/>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DA909B34-E012-4D5B-BF3E-DCD0A56B5712}"/>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2712150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0A6F111-544B-45B5-879C-8E0CC448A3B6}"/>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3" name="Footer Placeholder 2">
            <a:extLst>
              <a:ext uri="{FF2B5EF4-FFF2-40B4-BE49-F238E27FC236}">
                <a16:creationId xmlns:a16="http://schemas.microsoft.com/office/drawing/2014/main" id="{6DAE8E97-F7CE-46BB-BD72-E820C34B908A}"/>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D0A60E35-6E01-4601-85D4-3DDE754AA6C3}"/>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27143952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58846-5CA9-4DA8-BA22-1960FCCAA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F0A440B0-9225-41AF-B68E-3AFEEBC79F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301E7479-DDD2-467E-B72D-7B37825D31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5FEE664-5E99-4E1A-B273-158181E019CD}"/>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6" name="Footer Placeholder 5">
            <a:extLst>
              <a:ext uri="{FF2B5EF4-FFF2-40B4-BE49-F238E27FC236}">
                <a16:creationId xmlns:a16="http://schemas.microsoft.com/office/drawing/2014/main" id="{F21C72C9-70DD-4507-8E1C-F7AE04E0827D}"/>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FFCA79A3-9FF9-4091-9377-1867EC7A14B9}"/>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3118106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BF8957-9221-49CA-BBC2-6D56B4C4F88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4E80624E-F45A-4442-8A0B-ED3A256E42A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EE168187-3241-43C3-89EF-D559816410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EC83DE-6312-4E0A-A121-BEDF1C428D13}"/>
              </a:ext>
            </a:extLst>
          </p:cNvPr>
          <p:cNvSpPr>
            <a:spLocks noGrp="1"/>
          </p:cNvSpPr>
          <p:nvPr>
            <p:ph type="dt" sz="half" idx="10"/>
          </p:nvPr>
        </p:nvSpPr>
        <p:spPr/>
        <p:txBody>
          <a:bodyPr/>
          <a:lstStyle/>
          <a:p>
            <a:fld id="{FE0055DC-ECF6-40A8-91BA-ACA9E7C23F86}" type="datetimeFigureOut">
              <a:rPr lang="en-IN" smtClean="0"/>
              <a:t>08-03-2023</a:t>
            </a:fld>
            <a:endParaRPr lang="en-IN"/>
          </a:p>
        </p:txBody>
      </p:sp>
      <p:sp>
        <p:nvSpPr>
          <p:cNvPr id="6" name="Footer Placeholder 5">
            <a:extLst>
              <a:ext uri="{FF2B5EF4-FFF2-40B4-BE49-F238E27FC236}">
                <a16:creationId xmlns:a16="http://schemas.microsoft.com/office/drawing/2014/main" id="{76B757A9-2A40-4AD3-879A-50F997F0AD9A}"/>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A55EDE44-DEC9-45E4-A4C5-471064DE3480}"/>
              </a:ext>
            </a:extLst>
          </p:cNvPr>
          <p:cNvSpPr>
            <a:spLocks noGrp="1"/>
          </p:cNvSpPr>
          <p:nvPr>
            <p:ph type="sldNum" sz="quarter" idx="12"/>
          </p:nvPr>
        </p:nvSpPr>
        <p:spPr/>
        <p:txBody>
          <a:bodyPr/>
          <a:lstStyle/>
          <a:p>
            <a:fld id="{4CC69F30-F887-4284-9BDF-87E0C38D75A5}" type="slidenum">
              <a:rPr lang="en-IN" smtClean="0"/>
              <a:t>‹#›</a:t>
            </a:fld>
            <a:endParaRPr lang="en-IN"/>
          </a:p>
        </p:txBody>
      </p:sp>
    </p:spTree>
    <p:extLst>
      <p:ext uri="{BB962C8B-B14F-4D97-AF65-F5344CB8AC3E}">
        <p14:creationId xmlns:p14="http://schemas.microsoft.com/office/powerpoint/2010/main" val="2459055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FF78C0-B8A4-4EC5-878C-4B090DD01B5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9D8381EC-A18F-41F2-8F1C-DACC1F2EC7B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A592D70-A5EE-4F18-BDAF-8510F7B9BDD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0055DC-ECF6-40A8-91BA-ACA9E7C23F86}" type="datetimeFigureOut">
              <a:rPr lang="en-IN" smtClean="0"/>
              <a:t>08-03-2023</a:t>
            </a:fld>
            <a:endParaRPr lang="en-IN"/>
          </a:p>
        </p:txBody>
      </p:sp>
      <p:sp>
        <p:nvSpPr>
          <p:cNvPr id="5" name="Footer Placeholder 4">
            <a:extLst>
              <a:ext uri="{FF2B5EF4-FFF2-40B4-BE49-F238E27FC236}">
                <a16:creationId xmlns:a16="http://schemas.microsoft.com/office/drawing/2014/main" id="{83869CE4-6AF6-4AEF-BDDC-DD1DC59EEA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4D912B9F-339D-45D2-8828-EF5C577FE2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C69F30-F887-4284-9BDF-87E0C38D75A5}" type="slidenum">
              <a:rPr lang="en-IN" smtClean="0"/>
              <a:t>‹#›</a:t>
            </a:fld>
            <a:endParaRPr lang="en-IN"/>
          </a:p>
        </p:txBody>
      </p:sp>
    </p:spTree>
    <p:extLst>
      <p:ext uri="{BB962C8B-B14F-4D97-AF65-F5344CB8AC3E}">
        <p14:creationId xmlns:p14="http://schemas.microsoft.com/office/powerpoint/2010/main" val="644172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media" Target="../media/media2.mp4"/><Relationship Id="rId7" Type="http://schemas.openxmlformats.org/officeDocument/2006/relationships/image" Target="../media/image3.jpeg"/><Relationship Id="rId12" Type="http://schemas.openxmlformats.org/officeDocument/2006/relationships/image" Target="../media/image8.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slideLayout" Target="../slideLayouts/slideLayout12.xml"/><Relationship Id="rId10" Type="http://schemas.openxmlformats.org/officeDocument/2006/relationships/image" Target="../media/image6.jpg"/><Relationship Id="rId4" Type="http://schemas.openxmlformats.org/officeDocument/2006/relationships/video" Target="../media/media2.mp4"/><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a:spLocks noChangeAspect="1"/>
          </p:cNvSpPr>
          <p:nvPr/>
        </p:nvSpPr>
        <p:spPr>
          <a:xfrm>
            <a:off x="4270953" y="2402411"/>
            <a:ext cx="3650094" cy="2053178"/>
          </a:xfrm>
          <a:prstGeom prst="roundRect">
            <a:avLst>
              <a:gd name="adj" fmla="val 0"/>
            </a:avLst>
          </a:prstGeom>
          <a:solidFill>
            <a:srgbClr val="FFFFFF"/>
          </a:solidFill>
          <a:ln w="3175">
            <a:solidFill>
              <a:schemeClr val="tx1"/>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solidFill>
                  <a:schemeClr val="tx1"/>
                </a:solidFill>
              </a:rPr>
              <a:t>&lt;Video&gt;</a:t>
            </a:r>
          </a:p>
        </p:txBody>
      </p:sp>
      <p:pic>
        <p:nvPicPr>
          <p:cNvPr id="17" name="My Movie">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6"/>
          <a:srcRect l="11925" t="9729" r="10301" b="12333"/>
          <a:stretch/>
        </p:blipFill>
        <p:spPr>
          <a:xfrm>
            <a:off x="4341840" y="2437133"/>
            <a:ext cx="3522001" cy="1983733"/>
          </a:xfrm>
          <a:prstGeom prst="rect">
            <a:avLst/>
          </a:prstGeom>
        </p:spPr>
      </p:pic>
      <p:sp>
        <p:nvSpPr>
          <p:cNvPr id="19" name="Rounded Rectangle 18"/>
          <p:cNvSpPr/>
          <p:nvPr/>
        </p:nvSpPr>
        <p:spPr>
          <a:xfrm>
            <a:off x="7998690" y="1114195"/>
            <a:ext cx="3888515" cy="1202607"/>
          </a:xfrm>
          <a:prstGeom prst="roundRect">
            <a:avLst>
              <a:gd name="adj" fmla="val 0"/>
            </a:avLst>
          </a:prstGeom>
          <a:solidFill>
            <a:schemeClr val="bg1"/>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endParaRPr lang="en-US" sz="1801" dirty="0">
              <a:solidFill>
                <a:schemeClr val="tx1"/>
              </a:solidFill>
            </a:endParaRPr>
          </a:p>
        </p:txBody>
      </p:sp>
      <p:sp>
        <p:nvSpPr>
          <p:cNvPr id="3" name="Rectangle 2"/>
          <p:cNvSpPr/>
          <p:nvPr/>
        </p:nvSpPr>
        <p:spPr>
          <a:xfrm>
            <a:off x="4270954" y="4541197"/>
            <a:ext cx="3650094" cy="1751535"/>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sz="quarter" idx="12"/>
          </p:nvPr>
        </p:nvSpPr>
        <p:spPr/>
        <p:txBody>
          <a:bodyPr/>
          <a:lstStyle/>
          <a:p>
            <a:fld id="{D57F1E4F-1CFF-5643-939E-217C01CDF565}" type="slidenum">
              <a:rPr lang="en-US" smtClean="0"/>
              <a:pPr/>
              <a:t>1</a:t>
            </a:fld>
            <a:endParaRPr lang="en-US" dirty="0"/>
          </a:p>
        </p:txBody>
      </p:sp>
      <p:sp>
        <p:nvSpPr>
          <p:cNvPr id="4" name="Rounded Rectangle 3"/>
          <p:cNvSpPr/>
          <p:nvPr/>
        </p:nvSpPr>
        <p:spPr>
          <a:xfrm>
            <a:off x="285749" y="174567"/>
            <a:ext cx="11601457" cy="390698"/>
          </a:xfrm>
          <a:prstGeom prst="roundRect">
            <a:avLst>
              <a:gd name="adj" fmla="val 50000"/>
            </a:avLst>
          </a:prstGeom>
          <a:blipFill>
            <a:blip r:embed="rId7"/>
            <a:tile tx="0" ty="0" sx="100000" sy="100000" flip="none" algn="tl"/>
          </a:blipFill>
          <a:ln w="3175">
            <a:solidFill>
              <a:schemeClr val="tx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801" dirty="0">
                <a:ln>
                  <a:solidFill>
                    <a:schemeClr val="tx1"/>
                  </a:solidFill>
                </a:ln>
                <a:solidFill>
                  <a:schemeClr val="tx1"/>
                </a:solidFill>
              </a:rPr>
              <a:t>Simulation of an Automobile Plant for a Leading Vehicle Manufacturer</a:t>
            </a:r>
          </a:p>
        </p:txBody>
      </p:sp>
      <p:sp>
        <p:nvSpPr>
          <p:cNvPr id="5" name="Rounded Rectangle 4"/>
          <p:cNvSpPr/>
          <p:nvPr/>
        </p:nvSpPr>
        <p:spPr>
          <a:xfrm>
            <a:off x="285751" y="1114195"/>
            <a:ext cx="7635296" cy="1202607"/>
          </a:xfrm>
          <a:prstGeom prst="roundRect">
            <a:avLst>
              <a:gd name="adj" fmla="val 0"/>
            </a:avLst>
          </a:prstGeom>
          <a:solidFill>
            <a:schemeClr val="bg1">
              <a:lumMod val="95000"/>
            </a:schemeClr>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r>
              <a:rPr lang="en-US" sz="1400" dirty="0">
                <a:solidFill>
                  <a:schemeClr val="tx1"/>
                </a:solidFill>
              </a:rPr>
              <a:t>A leading global automotive company planned to add new body and paint shops in the facility to ramp up its production. They wanted to study the behavior of the individually designed systems as a whole and define routing rules, identify buffer sizes between the shops to achieve its production target</a:t>
            </a:r>
          </a:p>
        </p:txBody>
      </p:sp>
      <p:grpSp>
        <p:nvGrpSpPr>
          <p:cNvPr id="7" name="Group 6"/>
          <p:cNvGrpSpPr/>
          <p:nvPr/>
        </p:nvGrpSpPr>
        <p:grpSpPr>
          <a:xfrm>
            <a:off x="285752" y="639001"/>
            <a:ext cx="11601454" cy="296874"/>
            <a:chOff x="285749" y="639001"/>
            <a:chExt cx="8877875" cy="296874"/>
          </a:xfrm>
        </p:grpSpPr>
        <p:sp>
          <p:nvSpPr>
            <p:cNvPr id="8" name="Rounded Rectangle 7"/>
            <p:cNvSpPr/>
            <p:nvPr/>
          </p:nvSpPr>
          <p:spPr>
            <a:xfrm>
              <a:off x="285749" y="639001"/>
              <a:ext cx="1657351" cy="296874"/>
            </a:xfrm>
            <a:prstGeom prst="roundRect">
              <a:avLst>
                <a:gd name="adj" fmla="val 50000"/>
              </a:avLst>
            </a:prstGeom>
            <a:blipFill>
              <a:blip r:embed="rId7"/>
              <a:tile tx="0" ty="0" sx="100000" sy="100000" flip="none" algn="tl"/>
            </a:blipFill>
            <a:ln w="3175">
              <a:solidFill>
                <a:schemeClr val="tx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200" dirty="0">
                  <a:ln>
                    <a:solidFill>
                      <a:schemeClr val="tx1"/>
                    </a:solidFill>
                  </a:ln>
                  <a:solidFill>
                    <a:schemeClr val="tx1"/>
                  </a:solidFill>
                </a:rPr>
                <a:t>Automobile Industry</a:t>
              </a:r>
            </a:p>
          </p:txBody>
        </p:sp>
        <p:sp>
          <p:nvSpPr>
            <p:cNvPr id="9" name="Rounded Rectangle 8"/>
            <p:cNvSpPr/>
            <p:nvPr/>
          </p:nvSpPr>
          <p:spPr>
            <a:xfrm>
              <a:off x="2090880" y="639001"/>
              <a:ext cx="1657351" cy="296874"/>
            </a:xfrm>
            <a:prstGeom prst="roundRect">
              <a:avLst>
                <a:gd name="adj" fmla="val 50000"/>
              </a:avLst>
            </a:prstGeom>
            <a:blipFill>
              <a:blip r:embed="rId7"/>
              <a:tile tx="0" ty="0" sx="100000" sy="100000" flip="none" algn="tl"/>
            </a:blipFill>
            <a:ln w="3175">
              <a:solidFill>
                <a:schemeClr val="tx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200" dirty="0">
                  <a:ln>
                    <a:solidFill>
                      <a:schemeClr val="tx1"/>
                    </a:solidFill>
                  </a:ln>
                  <a:solidFill>
                    <a:schemeClr val="tx1"/>
                  </a:solidFill>
                </a:rPr>
                <a:t>AutoMOD</a:t>
              </a:r>
            </a:p>
          </p:txBody>
        </p:sp>
        <p:sp>
          <p:nvSpPr>
            <p:cNvPr id="10" name="Rounded Rectangle 9"/>
            <p:cNvSpPr/>
            <p:nvPr/>
          </p:nvSpPr>
          <p:spPr>
            <a:xfrm>
              <a:off x="3896011" y="639001"/>
              <a:ext cx="1657351" cy="296874"/>
            </a:xfrm>
            <a:prstGeom prst="roundRect">
              <a:avLst>
                <a:gd name="adj" fmla="val 50000"/>
              </a:avLst>
            </a:prstGeom>
            <a:blipFill>
              <a:blip r:embed="rId7"/>
              <a:tile tx="0" ty="0" sx="100000" sy="100000" flip="none" algn="tl"/>
            </a:blipFill>
            <a:ln w="3175">
              <a:solidFill>
                <a:schemeClr val="tx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200" dirty="0">
                  <a:ln>
                    <a:solidFill>
                      <a:schemeClr val="tx1"/>
                    </a:solidFill>
                  </a:ln>
                  <a:solidFill>
                    <a:schemeClr val="tx1"/>
                  </a:solidFill>
                  <a:latin typeface="+mj-lt"/>
                </a:rPr>
                <a:t>Material Flow Analysis</a:t>
              </a:r>
            </a:p>
          </p:txBody>
        </p:sp>
        <p:sp>
          <p:nvSpPr>
            <p:cNvPr id="11" name="Rounded Rectangle 10"/>
            <p:cNvSpPr/>
            <p:nvPr/>
          </p:nvSpPr>
          <p:spPr>
            <a:xfrm>
              <a:off x="5701142" y="639001"/>
              <a:ext cx="1657351" cy="296874"/>
            </a:xfrm>
            <a:prstGeom prst="roundRect">
              <a:avLst>
                <a:gd name="adj" fmla="val 50000"/>
              </a:avLst>
            </a:prstGeom>
            <a:blipFill>
              <a:blip r:embed="rId7"/>
              <a:tile tx="0" ty="0" sx="100000" sy="100000" flip="none" algn="tl"/>
            </a:blipFill>
            <a:ln w="3175">
              <a:solidFill>
                <a:schemeClr val="tx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200" dirty="0">
                  <a:ln>
                    <a:solidFill>
                      <a:schemeClr val="tx1"/>
                    </a:solidFill>
                  </a:ln>
                  <a:solidFill>
                    <a:schemeClr val="tx1"/>
                  </a:solidFill>
                </a:rPr>
                <a:t>Congestion Analysis</a:t>
              </a:r>
            </a:p>
          </p:txBody>
        </p:sp>
        <p:sp>
          <p:nvSpPr>
            <p:cNvPr id="12" name="Rounded Rectangle 11"/>
            <p:cNvSpPr/>
            <p:nvPr/>
          </p:nvSpPr>
          <p:spPr>
            <a:xfrm>
              <a:off x="7506273" y="639001"/>
              <a:ext cx="1657351" cy="296874"/>
            </a:xfrm>
            <a:prstGeom prst="roundRect">
              <a:avLst>
                <a:gd name="adj" fmla="val 50000"/>
              </a:avLst>
            </a:prstGeom>
            <a:blipFill>
              <a:blip r:embed="rId7"/>
              <a:tile tx="0" ty="0" sx="100000" sy="100000" flip="none" algn="tl"/>
            </a:blipFill>
            <a:ln w="3175">
              <a:solidFill>
                <a:schemeClr val="tx1"/>
              </a:solid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ctr" anchorCtr="0" forceAA="0" compatLnSpc="1">
              <a:prstTxWarp prst="textNoShape">
                <a:avLst/>
              </a:prstTxWarp>
              <a:noAutofit/>
            </a:bodyPr>
            <a:lstStyle/>
            <a:p>
              <a:pPr algn="ctr"/>
              <a:r>
                <a:rPr lang="en-US" sz="1200" dirty="0">
                  <a:ln>
                    <a:solidFill>
                      <a:schemeClr val="tx1"/>
                    </a:solidFill>
                  </a:ln>
                  <a:solidFill>
                    <a:schemeClr val="tx1"/>
                  </a:solidFill>
                  <a:latin typeface="+mj-lt"/>
                </a:rPr>
                <a:t>Carrier Analysis</a:t>
              </a:r>
            </a:p>
          </p:txBody>
        </p:sp>
      </p:grpSp>
      <p:sp>
        <p:nvSpPr>
          <p:cNvPr id="13" name="Rounded Rectangle 12"/>
          <p:cNvSpPr/>
          <p:nvPr/>
        </p:nvSpPr>
        <p:spPr>
          <a:xfrm>
            <a:off x="285749" y="2407601"/>
            <a:ext cx="3889086" cy="2047987"/>
          </a:xfrm>
          <a:prstGeom prst="roundRect">
            <a:avLst>
              <a:gd name="adj" fmla="val 0"/>
            </a:avLst>
          </a:prstGeom>
          <a:solidFill>
            <a:srgbClr val="FFFFFF"/>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r>
              <a:rPr lang="en-US" sz="1600" u="sng" dirty="0">
                <a:solidFill>
                  <a:schemeClr val="tx1"/>
                </a:solidFill>
              </a:rPr>
              <a:t>Client’s Challenge</a:t>
            </a:r>
          </a:p>
          <a:p>
            <a:endParaRPr lang="en-US" sz="500" u="sng" dirty="0">
              <a:solidFill>
                <a:schemeClr val="tx1"/>
              </a:solidFill>
            </a:endParaRPr>
          </a:p>
          <a:p>
            <a:pPr marL="182880" indent="-182880">
              <a:buFont typeface="Arial" panose="020B0604020202020204" pitchFamily="34" charset="0"/>
              <a:buChar char="•"/>
            </a:pPr>
            <a:r>
              <a:rPr lang="en-US" sz="1200" dirty="0">
                <a:solidFill>
                  <a:schemeClr val="tx1"/>
                </a:solidFill>
              </a:rPr>
              <a:t>Identify optimum buffer requirement and carrier counts between Body and Paint, Paint and Final shops</a:t>
            </a:r>
          </a:p>
          <a:p>
            <a:pPr marL="182880" indent="-182880">
              <a:buFont typeface="Arial" panose="020B0604020202020204" pitchFamily="34" charset="0"/>
              <a:buChar char="•"/>
            </a:pPr>
            <a:r>
              <a:rPr lang="en-US" sz="1200" dirty="0">
                <a:solidFill>
                  <a:schemeClr val="tx1"/>
                </a:solidFill>
              </a:rPr>
              <a:t>Recommend conveyor layout with required number of lanes and their parameters to improve routing</a:t>
            </a:r>
          </a:p>
          <a:p>
            <a:pPr marL="182880" indent="-182880">
              <a:buFont typeface="Arial" panose="020B0604020202020204" pitchFamily="34" charset="0"/>
              <a:buChar char="•"/>
            </a:pPr>
            <a:r>
              <a:rPr lang="en-US" sz="1200" dirty="0">
                <a:solidFill>
                  <a:schemeClr val="tx1"/>
                </a:solidFill>
              </a:rPr>
              <a:t>Optimize rules between body shop and paint shop to minimize purge operations in paint shop spray booth</a:t>
            </a:r>
          </a:p>
          <a:p>
            <a:pPr marL="182880" indent="-182880">
              <a:buFont typeface="Arial" panose="020B0604020202020204" pitchFamily="34" charset="0"/>
              <a:buChar char="•"/>
            </a:pPr>
            <a:r>
              <a:rPr lang="en-US" sz="1200" dirty="0">
                <a:solidFill>
                  <a:schemeClr val="tx1"/>
                </a:solidFill>
              </a:rPr>
              <a:t>Optimize rules between paint shop and final shop to rearrange mixed up units to their original sequence</a:t>
            </a:r>
            <a:endParaRPr lang="en-US" sz="1200" i="1" dirty="0">
              <a:solidFill>
                <a:schemeClr val="tx1"/>
              </a:solidFill>
            </a:endParaRPr>
          </a:p>
        </p:txBody>
      </p:sp>
      <p:sp>
        <p:nvSpPr>
          <p:cNvPr id="14" name="Rounded Rectangle 13"/>
          <p:cNvSpPr/>
          <p:nvPr/>
        </p:nvSpPr>
        <p:spPr>
          <a:xfrm>
            <a:off x="285747" y="4546388"/>
            <a:ext cx="3889087" cy="1746346"/>
          </a:xfrm>
          <a:prstGeom prst="roundRect">
            <a:avLst>
              <a:gd name="adj" fmla="val 0"/>
            </a:avLst>
          </a:prstGeom>
          <a:solidFill>
            <a:schemeClr val="bg1">
              <a:lumMod val="95000"/>
            </a:schemeClr>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a:spcAft>
                <a:spcPts val="400"/>
              </a:spcAft>
            </a:pPr>
            <a:r>
              <a:rPr lang="en-US" sz="1600" u="sng" dirty="0">
                <a:solidFill>
                  <a:schemeClr val="tx1"/>
                </a:solidFill>
              </a:rPr>
              <a:t>PMI’s Approach</a:t>
            </a:r>
            <a:endParaRPr lang="en-US" sz="1100" u="sng" dirty="0">
              <a:solidFill>
                <a:schemeClr val="tx1"/>
              </a:solidFill>
            </a:endParaRPr>
          </a:p>
          <a:p>
            <a:r>
              <a:rPr lang="en-US" sz="1200" dirty="0">
                <a:solidFill>
                  <a:schemeClr val="tx1"/>
                </a:solidFill>
              </a:rPr>
              <a:t>We carried out static analysis, 2D and 3D simulation to study in detail :</a:t>
            </a:r>
          </a:p>
          <a:p>
            <a:pPr marL="182880" indent="-182880">
              <a:buFont typeface="Arial" panose="020B0604020202020204" pitchFamily="34" charset="0"/>
              <a:buChar char="•"/>
            </a:pPr>
            <a:r>
              <a:rPr lang="en-US" sz="1200" dirty="0">
                <a:solidFill>
                  <a:schemeClr val="tx1"/>
                </a:solidFill>
              </a:rPr>
              <a:t>Body Shop, Paint Shop and Final Assembly separately</a:t>
            </a:r>
          </a:p>
          <a:p>
            <a:pPr marL="182880" indent="-182880">
              <a:buFont typeface="Arial" panose="020B0604020202020204" pitchFamily="34" charset="0"/>
              <a:buChar char="•"/>
            </a:pPr>
            <a:r>
              <a:rPr lang="en-US" sz="1200" dirty="0">
                <a:solidFill>
                  <a:schemeClr val="tx1"/>
                </a:solidFill>
              </a:rPr>
              <a:t>Total Plant combining each shop and intermediate vehicle handling and storing conveyors (Body-In-White Storage/ BIW and Painted Body Storage / PBS)</a:t>
            </a:r>
          </a:p>
          <a:p>
            <a:pPr marL="182880" indent="-182880">
              <a:buFont typeface="Arial" panose="020B0604020202020204" pitchFamily="34" charset="0"/>
              <a:buChar char="•"/>
            </a:pPr>
            <a:endParaRPr lang="en-US" sz="1200" dirty="0">
              <a:solidFill>
                <a:schemeClr val="tx1"/>
              </a:solidFill>
            </a:endParaRPr>
          </a:p>
        </p:txBody>
      </p:sp>
      <p:sp>
        <p:nvSpPr>
          <p:cNvPr id="15" name="Rounded Rectangle 14"/>
          <p:cNvSpPr/>
          <p:nvPr/>
        </p:nvSpPr>
        <p:spPr>
          <a:xfrm>
            <a:off x="7998691" y="2384122"/>
            <a:ext cx="3888514" cy="3890323"/>
          </a:xfrm>
          <a:prstGeom prst="roundRect">
            <a:avLst>
              <a:gd name="adj" fmla="val 0"/>
            </a:avLst>
          </a:prstGeom>
          <a:solidFill>
            <a:schemeClr val="bg1">
              <a:lumMod val="95000"/>
            </a:schemeClr>
          </a:solidFill>
          <a:ln w="3175">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1" rIns="91440" bIns="45721" numCol="1" spcCol="0" rtlCol="0" fromWordArt="0" anchor="t" anchorCtr="0" forceAA="0" compatLnSpc="1">
            <a:prstTxWarp prst="textNoShape">
              <a:avLst/>
            </a:prstTxWarp>
            <a:noAutofit/>
          </a:bodyPr>
          <a:lstStyle/>
          <a:p>
            <a:pPr>
              <a:spcAft>
                <a:spcPts val="400"/>
              </a:spcAft>
            </a:pPr>
            <a:r>
              <a:rPr lang="en-US" sz="1600" u="sng" dirty="0">
                <a:solidFill>
                  <a:schemeClr val="tx1"/>
                </a:solidFill>
              </a:rPr>
              <a:t>Findings &amp; Recommendations</a:t>
            </a:r>
          </a:p>
          <a:p>
            <a:r>
              <a:rPr lang="en-US" sz="1200" dirty="0">
                <a:solidFill>
                  <a:schemeClr val="tx1"/>
                </a:solidFill>
              </a:rPr>
              <a:t>We found that the main bottleneck in the system to be the chassis line in the assembly shop with the design buffer system and carrier counts.</a:t>
            </a:r>
          </a:p>
          <a:p>
            <a:pPr marL="171450" indent="-171450">
              <a:buFont typeface="Arial" panose="020B0604020202020204" pitchFamily="34" charset="0"/>
              <a:buChar char="•"/>
            </a:pPr>
            <a:r>
              <a:rPr lang="en-US" sz="1200" i="1" dirty="0">
                <a:solidFill>
                  <a:schemeClr val="tx1"/>
                </a:solidFill>
              </a:rPr>
              <a:t>Increasing the door loop conveyor capacity by 20 units improved the throughput</a:t>
            </a:r>
          </a:p>
          <a:p>
            <a:pPr marL="171450" indent="-171450">
              <a:buFont typeface="Arial" panose="020B0604020202020204" pitchFamily="34" charset="0"/>
              <a:buChar char="•"/>
            </a:pPr>
            <a:r>
              <a:rPr lang="en-US" sz="1200" i="1" dirty="0">
                <a:solidFill>
                  <a:schemeClr val="tx1"/>
                </a:solidFill>
              </a:rPr>
              <a:t>Using the recommended number of carriers and the conveyor layout for WBS and PBS helped achieve the target throughput </a:t>
            </a:r>
          </a:p>
          <a:p>
            <a:pPr marL="171450" indent="-171450">
              <a:buFont typeface="Arial" panose="020B0604020202020204" pitchFamily="34" charset="0"/>
              <a:buChar char="•"/>
            </a:pPr>
            <a:endParaRPr lang="en-US" sz="1200" i="1" dirty="0">
              <a:solidFill>
                <a:schemeClr val="tx1"/>
              </a:solidFill>
            </a:endParaRPr>
          </a:p>
        </p:txBody>
      </p:sp>
      <p:sp>
        <p:nvSpPr>
          <p:cNvPr id="23" name="Rectangle 22"/>
          <p:cNvSpPr/>
          <p:nvPr/>
        </p:nvSpPr>
        <p:spPr>
          <a:xfrm>
            <a:off x="4270953" y="4548313"/>
            <a:ext cx="3650093" cy="276999"/>
          </a:xfrm>
          <a:prstGeom prst="rect">
            <a:avLst/>
          </a:prstGeom>
          <a:ln>
            <a:solidFill>
              <a:schemeClr val="tx1"/>
            </a:solidFill>
          </a:ln>
        </p:spPr>
        <p:txBody>
          <a:bodyPr wrap="square">
            <a:spAutoFit/>
          </a:bodyPr>
          <a:lstStyle/>
          <a:p>
            <a:pPr algn="ctr"/>
            <a:r>
              <a:rPr lang="en-US" sz="1200" dirty="0"/>
              <a:t>Total Plant Layout</a:t>
            </a:r>
          </a:p>
        </p:txBody>
      </p:sp>
      <p:pic>
        <p:nvPicPr>
          <p:cNvPr id="6" name="Picture 5"/>
          <p:cNvPicPr>
            <a:picLocks noChangeAspect="1"/>
          </p:cNvPicPr>
          <p:nvPr/>
        </p:nvPicPr>
        <p:blipFill rotWithShape="1">
          <a:blip r:embed="rId8">
            <a:clrChange>
              <a:clrFrom>
                <a:srgbClr val="FFFFFF"/>
              </a:clrFrom>
              <a:clrTo>
                <a:srgbClr val="FFFFFF">
                  <a:alpha val="0"/>
                </a:srgbClr>
              </a:clrTo>
            </a:clrChange>
          </a:blip>
          <a:srcRect l="777" t="7031" r="834" b="3181"/>
          <a:stretch/>
        </p:blipFill>
        <p:spPr>
          <a:xfrm>
            <a:off x="4355869" y="4987635"/>
            <a:ext cx="3507972" cy="1122219"/>
          </a:xfrm>
          <a:prstGeom prst="rect">
            <a:avLst/>
          </a:prstGeom>
        </p:spPr>
      </p:pic>
      <p:sp>
        <p:nvSpPr>
          <p:cNvPr id="16" name="Rectangle 15"/>
          <p:cNvSpPr/>
          <p:nvPr/>
        </p:nvSpPr>
        <p:spPr>
          <a:xfrm>
            <a:off x="5003580" y="4031673"/>
            <a:ext cx="2278369" cy="2992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Graph in the video</a:t>
            </a:r>
          </a:p>
        </p:txBody>
      </p:sp>
      <p:pic>
        <p:nvPicPr>
          <p:cNvPr id="21" name="Picture 20"/>
          <p:cNvPicPr>
            <a:picLocks noChangeAspect="1"/>
          </p:cNvPicPr>
          <p:nvPr/>
        </p:nvPicPr>
        <p:blipFill>
          <a:blip r:embed="rId9"/>
          <a:stretch>
            <a:fillRect/>
          </a:stretch>
        </p:blipFill>
        <p:spPr>
          <a:xfrm>
            <a:off x="9754462" y="1157214"/>
            <a:ext cx="2028142" cy="1120442"/>
          </a:xfrm>
          <a:prstGeom prst="rect">
            <a:avLst/>
          </a:prstGeom>
        </p:spPr>
      </p:pic>
      <p:sp>
        <p:nvSpPr>
          <p:cNvPr id="24" name="Rectangle 23"/>
          <p:cNvSpPr>
            <a:spLocks noChangeAspect="1"/>
          </p:cNvSpPr>
          <p:nvPr/>
        </p:nvSpPr>
        <p:spPr>
          <a:xfrm>
            <a:off x="7044421" y="2539326"/>
            <a:ext cx="772386" cy="326406"/>
          </a:xfrm>
          <a:prstGeom prst="rect">
            <a:avLst/>
          </a:prstGeom>
          <a:blipFill dpi="0" rotWithShape="1">
            <a:blip r:embed="rId10">
              <a:alphaModFix amt="2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p:cNvPicPr>
            <a:picLocks noChangeAspect="1"/>
          </p:cNvPicPr>
          <p:nvPr/>
        </p:nvPicPr>
        <p:blipFill>
          <a:blip r:embed="rId11"/>
          <a:stretch>
            <a:fillRect/>
          </a:stretch>
        </p:blipFill>
        <p:spPr>
          <a:xfrm>
            <a:off x="8147879" y="1157214"/>
            <a:ext cx="1501983" cy="1114188"/>
          </a:xfrm>
          <a:prstGeom prst="rect">
            <a:avLst/>
          </a:prstGeom>
          <a:ln>
            <a:solidFill>
              <a:schemeClr val="tx1"/>
            </a:solidFill>
          </a:ln>
        </p:spPr>
      </p:pic>
      <p:pic>
        <p:nvPicPr>
          <p:cNvPr id="26" name="Slide 17_1">
            <a:hlinkClick r:id="" action="ppaction://media"/>
          </p:cNvPr>
          <p:cNvPicPr>
            <a:picLocks noChangeAspect="1"/>
          </p:cNvPicPr>
          <p:nvPr>
            <a:videoFile r:link="rId4"/>
            <p:extLst>
              <p:ext uri="{DAA4B4D4-6D71-4841-9C94-3DE7FCFB9230}">
                <p14:media xmlns:p14="http://schemas.microsoft.com/office/powerpoint/2010/main" r:embed="rId3"/>
              </p:ext>
            </p:extLst>
          </p:nvPr>
        </p:nvPicPr>
        <p:blipFill rotWithShape="1">
          <a:blip r:embed="rId12"/>
          <a:srcRect l="15314" t="25773" r="9246" b="27612"/>
          <a:stretch/>
        </p:blipFill>
        <p:spPr>
          <a:xfrm>
            <a:off x="8412955" y="1340644"/>
            <a:ext cx="1133475" cy="671512"/>
          </a:xfrm>
          <a:prstGeom prst="rect">
            <a:avLst/>
          </a:prstGeom>
          <a:ln w="3175">
            <a:solidFill>
              <a:schemeClr val="tx1"/>
            </a:solidFill>
          </a:ln>
        </p:spPr>
      </p:pic>
    </p:spTree>
    <p:extLst>
      <p:ext uri="{BB962C8B-B14F-4D97-AF65-F5344CB8AC3E}">
        <p14:creationId xmlns:p14="http://schemas.microsoft.com/office/powerpoint/2010/main" val="412998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8789" fill="hold"/>
                                        <p:tgtEl>
                                          <p:spTgt spid="17"/>
                                        </p:tgtEl>
                                      </p:cBhvr>
                                    </p:cmd>
                                  </p:childTnLst>
                                </p:cTn>
                              </p:par>
                              <p:par>
                                <p:cTn id="7" presetID="1" presetClass="mediacall" presetSubtype="0" fill="hold" nodeType="withEffect">
                                  <p:stCondLst>
                                    <p:cond delay="0"/>
                                  </p:stCondLst>
                                  <p:childTnLst>
                                    <p:cmd type="call" cmd="playFrom(0.0)">
                                      <p:cBhvr>
                                        <p:cTn id="8" dur="9333" fill="hold"/>
                                        <p:tgtEl>
                                          <p:spTgt spid="2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9" repeatCount="indefinite" fill="hold" display="0">
                  <p:stCondLst>
                    <p:cond delay="indefinite"/>
                  </p:stCondLst>
                </p:cTn>
                <p:tgtEl>
                  <p:spTgt spid="17"/>
                </p:tgtEl>
              </p:cMediaNode>
            </p:video>
            <p:seq concurrent="1" nextAc="seek">
              <p:cTn id="10" restart="whenNotActive" fill="hold" evtFilter="cancelBubble" nodeType="interactiveSeq">
                <p:stCondLst>
                  <p:cond evt="onClick" delay="0">
                    <p:tgtEl>
                      <p:spTgt spid="17"/>
                    </p:tgtEl>
                  </p:cond>
                </p:stCondLst>
                <p:endSync evt="end" delay="0">
                  <p:rtn val="all"/>
                </p:endSync>
                <p:childTnLst>
                  <p:par>
                    <p:cTn id="11" fill="hold">
                      <p:stCondLst>
                        <p:cond delay="0"/>
                      </p:stCondLst>
                      <p:childTnLst>
                        <p:par>
                          <p:cTn id="12" fill="hold">
                            <p:stCondLst>
                              <p:cond delay="0"/>
                            </p:stCondLst>
                            <p:childTnLst>
                              <p:par>
                                <p:cTn id="13" presetID="2" presetClass="mediacall" presetSubtype="0" fill="hold" nodeType="clickEffect">
                                  <p:stCondLst>
                                    <p:cond delay="0"/>
                                  </p:stCondLst>
                                  <p:childTnLst>
                                    <p:cmd type="call" cmd="togglePause">
                                      <p:cBhvr>
                                        <p:cTn id="14" dur="1" fill="hold"/>
                                        <p:tgtEl>
                                          <p:spTgt spid="17"/>
                                        </p:tgtEl>
                                      </p:cBhvr>
                                    </p:cmd>
                                  </p:childTnLst>
                                </p:cTn>
                              </p:par>
                              <p:par>
                                <p:cTn id="15" presetID="2" presetClass="mediacall" presetSubtype="0" fill="hold" nodeType="withEffect">
                                  <p:stCondLst>
                                    <p:cond delay="0"/>
                                  </p:stCondLst>
                                  <p:childTnLst>
                                    <p:cmd type="call" cmd="togglePause">
                                      <p:cBhvr>
                                        <p:cTn id="16" dur="1" fill="hold"/>
                                        <p:tgtEl>
                                          <p:spTgt spid="26"/>
                                        </p:tgtEl>
                                      </p:cBhvr>
                                    </p:cmd>
                                  </p:childTnLst>
                                </p:cTn>
                              </p:par>
                            </p:childTnLst>
                          </p:cTn>
                        </p:par>
                      </p:childTnLst>
                    </p:cTn>
                  </p:par>
                </p:childTnLst>
              </p:cTn>
              <p:nextCondLst>
                <p:cond evt="onClick" delay="0">
                  <p:tgtEl>
                    <p:spTgt spid="17"/>
                  </p:tgtEl>
                </p:cond>
              </p:nextCondLst>
            </p:seq>
            <p:video>
              <p:cMediaNode vol="80000">
                <p:cTn id="17" repeatCount="indefinite" fill="hold" display="0">
                  <p:stCondLst>
                    <p:cond delay="indefinite"/>
                  </p:stCondLst>
                </p:cTn>
                <p:tgtEl>
                  <p:spTgt spid="26"/>
                </p:tgtEl>
              </p:cMediaNode>
            </p:vide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Words>
  <Application>Microsoft Office PowerPoint</Application>
  <PresentationFormat>Widescreen</PresentationFormat>
  <Paragraphs>25</Paragraphs>
  <Slides>1</Slides>
  <Notes>0</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Arial</vt:lpstr>
      <vt:lpstr>Calibri</vt:lpstr>
      <vt:lpstr>Calibri Light</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Milind Bawankar</dc:creator>
  <cp:lastModifiedBy>Milind Bawankar</cp:lastModifiedBy>
  <cp:revision>1</cp:revision>
  <dcterms:created xsi:type="dcterms:W3CDTF">2023-03-08T06:37:09Z</dcterms:created>
  <dcterms:modified xsi:type="dcterms:W3CDTF">2023-03-08T06:37:52Z</dcterms:modified>
</cp:coreProperties>
</file>