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7" r:id="rId3"/>
  </p:sldMasterIdLst>
  <p:notesMasterIdLst>
    <p:notesMasterId r:id="rId5"/>
  </p:notesMasterIdLst>
  <p:handoutMasterIdLst>
    <p:handoutMasterId r:id="rId6"/>
  </p:handoutMasterIdLst>
  <p:sldIdLst>
    <p:sldId id="272" r:id="rId4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arma" initials="A" lastIdx="1" clrIdx="0">
    <p:extLst>
      <p:ext uri="{19B8F6BF-5375-455C-9EA6-DF929625EA0E}">
        <p15:presenceInfo xmlns:p15="http://schemas.microsoft.com/office/powerpoint/2012/main" userId="S-1-5-21-1806746691-2845032370-113353900-1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CC"/>
    <a:srgbClr val="CCFFCC"/>
    <a:srgbClr val="FFFFCC"/>
    <a:srgbClr val="FFFF00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60425-98F7-4652-98A5-E0B513FC254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8866F-7935-472B-8ED3-3FFED41EC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5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70362-34E8-493E-88C1-F6D51F9E017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BC709-C66A-492E-AE4F-CC233B4D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BAE-BB44-44D7-93AC-90AF62623B26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4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DD05-82C3-47F2-8B59-091EB8F07F44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4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76" y="6567938"/>
            <a:ext cx="11250612" cy="2900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16" y="6502498"/>
            <a:ext cx="11253772" cy="64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fld id="{727DB943-1B79-45A3-9C7A-C9DF88C8FF21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" y="6459785"/>
            <a:ext cx="1097280" cy="365125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0646" y="6534502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4679687" y="6559728"/>
            <a:ext cx="289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2"/>
                </a:solidFill>
              </a:rPr>
              <a:t>Your partner in productivity Improvement </a:t>
            </a:r>
          </a:p>
        </p:txBody>
      </p:sp>
    </p:spTree>
    <p:extLst>
      <p:ext uri="{BB962C8B-B14F-4D97-AF65-F5344CB8AC3E}">
        <p14:creationId xmlns:p14="http://schemas.microsoft.com/office/powerpoint/2010/main" val="304565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EF3-94C0-4AFE-92CA-7888474CDEC6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6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176" y="6577463"/>
            <a:ext cx="11152504" cy="2900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1632" y="6511525"/>
            <a:ext cx="11155592" cy="64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fld id="{727DB943-1B79-45A3-9C7A-C9DF88C8FF21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" y="6459785"/>
            <a:ext cx="1097280" cy="365125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2314" y="6563677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4679687" y="6559728"/>
            <a:ext cx="289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2"/>
                </a:solidFill>
              </a:rPr>
              <a:t>Your partner in productivity Improvement </a:t>
            </a:r>
          </a:p>
        </p:txBody>
      </p:sp>
    </p:spTree>
    <p:extLst>
      <p:ext uri="{BB962C8B-B14F-4D97-AF65-F5344CB8AC3E}">
        <p14:creationId xmlns:p14="http://schemas.microsoft.com/office/powerpoint/2010/main" val="264081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B513-C61E-4ABF-9FF0-F3D13E257CEB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5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0D3A-52C6-4A07-9C5E-FBFFD0F50100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3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0AFB-480C-4A22-9477-2A770373F283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6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6" y="6567938"/>
            <a:ext cx="11152504" cy="2900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502498"/>
            <a:ext cx="11155664" cy="536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B943-1B79-45A3-9C7A-C9DF88C8FF21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" y="6459785"/>
            <a:ext cx="1097280" cy="365125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2314" y="6567938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679687" y="6559728"/>
            <a:ext cx="289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2"/>
                </a:solidFill>
              </a:rPr>
              <a:t>Your partner in productivity Improvement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5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FCD8A9-49A5-47EC-9A4E-F6716BA3E1B5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2314" y="6567938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876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97F2-2D6E-4C06-8447-45CA3F801DA7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7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177" y="6567938"/>
            <a:ext cx="11152504" cy="2900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17" y="6502498"/>
            <a:ext cx="11155664" cy="649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D14AE3-B6DE-493E-9B9E-2E285DC07FED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" y="6459785"/>
            <a:ext cx="1097280" cy="365125"/>
          </a:xfrm>
          <a:prstGeom prst="rect">
            <a:avLst/>
          </a:prstGeom>
        </p:spPr>
        <p:txBody>
          <a:bodyPr anchor="b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73592" y="6567452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4679687" y="6559728"/>
            <a:ext cx="289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2"/>
                </a:solidFill>
              </a:rPr>
              <a:t>Your partner in productivity Improvement </a:t>
            </a:r>
          </a:p>
        </p:txBody>
      </p:sp>
    </p:spTree>
    <p:extLst>
      <p:ext uri="{BB962C8B-B14F-4D97-AF65-F5344CB8AC3E}">
        <p14:creationId xmlns:p14="http://schemas.microsoft.com/office/powerpoint/2010/main" val="347582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7998690" y="1109165"/>
            <a:ext cx="3888515" cy="12026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5750" y="174567"/>
            <a:ext cx="8816060" cy="390698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US" sz="180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Simulation of a Tyre Factory for a Leading Producer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751" y="1114195"/>
            <a:ext cx="7635296" cy="12026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One of India’s leading tyre manufacturers expanded its existing facility to double its production rate.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New EMS (Electro Monorail System) loops, ASRS (Automated Storage &amp; Retrieval System) facility, conveyor systems and gantry cranes were set up to streamline flow and automate handling of tyres.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5752" y="639001"/>
            <a:ext cx="11601454" cy="296874"/>
            <a:chOff x="285749" y="639001"/>
            <a:chExt cx="8877875" cy="296874"/>
          </a:xfrm>
        </p:grpSpPr>
        <p:sp>
          <p:nvSpPr>
            <p:cNvPr id="8" name="Rounded Rectangle 7"/>
            <p:cNvSpPr/>
            <p:nvPr/>
          </p:nvSpPr>
          <p:spPr>
            <a:xfrm>
              <a:off x="285749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Tyre Industry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90880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Tecnomatix Plant Simulation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96011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Bottleneck Analysis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01142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Sequence Optimization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506273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Capex Study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5749" y="2407601"/>
            <a:ext cx="3889086" cy="20479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u="sng" dirty="0">
                <a:solidFill>
                  <a:schemeClr val="tx1"/>
                </a:solidFill>
              </a:rPr>
              <a:t>Client’s Challenge</a:t>
            </a:r>
          </a:p>
          <a:p>
            <a:endParaRPr lang="en-US" sz="500" u="sng" dirty="0">
              <a:solidFill>
                <a:schemeClr val="tx1"/>
              </a:solidFill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Identify capacity of existing system 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Find out reasons for production loss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Investigate excessive inventory build-up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Define optimal strategies for efficient operation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5747" y="4546388"/>
            <a:ext cx="3889087" cy="17463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en-US" sz="1600" u="sng" dirty="0">
                <a:solidFill>
                  <a:schemeClr val="tx1"/>
                </a:solidFill>
              </a:rPr>
              <a:t>PMI’s Approach</a:t>
            </a:r>
            <a:endParaRPr lang="en-US" sz="1100" u="sng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We carried out static analysis, 2D and 3D simulation to study in detail: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EMS Loop with loading and unloading stations along with operating logics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ASRS, inlet and exit stations with 7000 tyre capacity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Gantry system of 1500 sq. meters area and 6000 tyre capacity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98691" y="2402410"/>
            <a:ext cx="3888514" cy="389032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en-US" sz="1600" u="sng" dirty="0">
                <a:solidFill>
                  <a:schemeClr val="tx1"/>
                </a:solidFill>
              </a:rPr>
              <a:t>Findings &amp; Recommendations</a:t>
            </a:r>
          </a:p>
          <a:p>
            <a:r>
              <a:rPr lang="en-US" sz="1200" dirty="0">
                <a:solidFill>
                  <a:schemeClr val="tx1"/>
                </a:solidFill>
              </a:rPr>
              <a:t>Unloading stations of EMS Loop was the bottleneck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Using additional station improved the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Operating pattern of EMS carriers was blocking the tyre supply from building machines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Using 2 tyres per EMS carrier improved the capacity by 25% and halved the carrier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ASRS handling partial loads due to unavailability of two back-to-back tyres of same type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Ensuring that no order is left unattended at unloading station ensured the partial loads can be processed without affecting ASRS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Inspection station and conveyor flaps led to mixing of tyres causing gantry to wait for back-to-back tyres of same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Optimized working of </a:t>
            </a:r>
            <a:r>
              <a:rPr lang="en-US" sz="1200" dirty="0">
                <a:solidFill>
                  <a:schemeClr val="tx1"/>
                </a:solidFill>
              </a:rPr>
              <a:t>conveyor</a:t>
            </a:r>
            <a:r>
              <a:rPr lang="en-US" sz="1200" i="1" dirty="0">
                <a:solidFill>
                  <a:schemeClr val="tx1"/>
                </a:solidFill>
              </a:rPr>
              <a:t> flaps and proposed new buffer near inspection to send out similar tyres together</a:t>
            </a: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4270953" y="2402411"/>
            <a:ext cx="3650094" cy="205317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&lt;Video&gt;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31410" r="3668"/>
          <a:stretch/>
        </p:blipFill>
        <p:spPr>
          <a:xfrm>
            <a:off x="5943600" y="4538074"/>
            <a:ext cx="1977446" cy="1754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6798764" y="5981697"/>
            <a:ext cx="1018043" cy="2616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Gantry System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l="1410" r="19346"/>
          <a:stretch/>
        </p:blipFill>
        <p:spPr>
          <a:xfrm>
            <a:off x="4272741" y="4539293"/>
            <a:ext cx="1770612" cy="17534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4329365" y="5981697"/>
            <a:ext cx="1273132" cy="2616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Conveyor System</a:t>
            </a:r>
          </a:p>
        </p:txBody>
      </p:sp>
      <p:pic>
        <p:nvPicPr>
          <p:cNvPr id="3" name="ASRS_Rev2_3.5 M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14054" t="17666" r="17360" b="19124"/>
          <a:stretch>
            <a:fillRect/>
          </a:stretch>
        </p:blipFill>
        <p:spPr>
          <a:xfrm>
            <a:off x="4312310" y="2423160"/>
            <a:ext cx="3567379" cy="20116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2242" y="1156401"/>
            <a:ext cx="1104833" cy="110182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9206296" y="188763"/>
            <a:ext cx="1673280" cy="356577"/>
          </a:xfrm>
          <a:prstGeom prst="leftArrow">
            <a:avLst>
              <a:gd name="adj1" fmla="val 76923"/>
              <a:gd name="adj2" fmla="val 596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Back to Tyre Industry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10984063" y="188763"/>
            <a:ext cx="718415" cy="356577"/>
          </a:xfrm>
          <a:prstGeom prst="leftArrow">
            <a:avLst>
              <a:gd name="adj1" fmla="val 76923"/>
              <a:gd name="adj2" fmla="val 596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Back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044421" y="2539326"/>
            <a:ext cx="772386" cy="326406"/>
          </a:xfrm>
          <a:prstGeom prst="rect">
            <a:avLst/>
          </a:prstGeom>
          <a:blipFill dpi="0" rotWithShape="1">
            <a:blip r:embed="rId11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Slide 6 rev1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2"/>
          <a:srcRect l="3040" t="9416" r="4935" b="13117"/>
          <a:stretch/>
        </p:blipFill>
        <p:spPr>
          <a:xfrm>
            <a:off x="8445393" y="3099501"/>
            <a:ext cx="2338326" cy="110722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1843" y="1130981"/>
            <a:ext cx="2093738" cy="11272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04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2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A6C14EF269484B822F6BECE72210C4" ma:contentTypeVersion="15" ma:contentTypeDescription="Create a new document." ma:contentTypeScope="" ma:versionID="d8e38e712f4f83dfb6d6a2a6e860d7a7">
  <xsd:schema xmlns:xsd="http://www.w3.org/2001/XMLSchema" xmlns:xs="http://www.w3.org/2001/XMLSchema" xmlns:p="http://schemas.microsoft.com/office/2006/metadata/properties" xmlns:ns2="c3520249-00d6-476a-8acf-b271b649a894" xmlns:ns3="f73ef0d9-bd7f-480b-86c8-acda2d5ba5d4" targetNamespace="http://schemas.microsoft.com/office/2006/metadata/properties" ma:root="true" ma:fieldsID="fda60f5c167a464ebd21f99d70f63f4a" ns2:_="" ns3:_="">
    <xsd:import namespace="c3520249-00d6-476a-8acf-b271b649a894"/>
    <xsd:import namespace="f73ef0d9-bd7f-480b-86c8-acda2d5ba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20249-00d6-476a-8acf-b271b649a8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332acad-d753-4315-b483-17df71741d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ef0d9-bd7f-480b-86c8-acda2d5ba5d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df52f68-2b7b-4854-9573-8f153ccaf4f9}" ma:internalName="TaxCatchAll" ma:showField="CatchAllData" ma:web="f73ef0d9-bd7f-480b-86c8-acda2d5ba5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557C27-53D8-4C56-A79E-1270A52094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F66F3F-6304-49A6-B013-C123CCE88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20249-00d6-476a-8acf-b271b649a894"/>
    <ds:schemaRef ds:uri="f73ef0d9-bd7f-480b-86c8-acda2d5ba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2018434</TotalTime>
  <Words>277</Words>
  <Application>Microsoft Office PowerPoint</Application>
  <PresentationFormat>Widescreen</PresentationFormat>
  <Paragraphs>38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Retrospect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Modeling India (PMI) Pvt. Ltd.</dc:title>
  <dc:creator>AVarma</dc:creator>
  <cp:lastModifiedBy>Erica Lynn Smith</cp:lastModifiedBy>
  <cp:revision>306</cp:revision>
  <dcterms:created xsi:type="dcterms:W3CDTF">2019-04-21T09:10:15Z</dcterms:created>
  <dcterms:modified xsi:type="dcterms:W3CDTF">2023-02-16T20:16:42Z</dcterms:modified>
</cp:coreProperties>
</file>